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69" r:id="rId2"/>
    <p:sldId id="259" r:id="rId3"/>
    <p:sldId id="257" r:id="rId4"/>
    <p:sldId id="270" r:id="rId5"/>
    <p:sldId id="262" r:id="rId6"/>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026" autoAdjust="0"/>
    <p:restoredTop sz="68296" autoAdjust="0"/>
  </p:normalViewPr>
  <p:slideViewPr>
    <p:cSldViewPr snapToGrid="0">
      <p:cViewPr varScale="1">
        <p:scale>
          <a:sx n="49" d="100"/>
          <a:sy n="49" d="100"/>
        </p:scale>
        <p:origin x="1536" y="54"/>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1005"/>
    </p:cViewPr>
  </p:sorterViewPr>
  <p:notesViewPr>
    <p:cSldViewPr snapToGrid="0">
      <p:cViewPr>
        <p:scale>
          <a:sx n="66" d="100"/>
          <a:sy n="66" d="100"/>
        </p:scale>
        <p:origin x="1380" y="-40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NZ"/>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23E2F6D7-7FF6-4267-8F2A-7BCBE75DC906}" type="datetimeFigureOut">
              <a:rPr lang="en-NZ" smtClean="0"/>
              <a:t>7/07/2018</a:t>
            </a:fld>
            <a:endParaRPr lang="en-NZ"/>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NZ"/>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FA9D17E-8F84-4027-9734-2BA8C6D83D44}" type="slidenum">
              <a:rPr lang="en-NZ" smtClean="0"/>
              <a:t>‹#›</a:t>
            </a:fld>
            <a:endParaRPr lang="en-NZ"/>
          </a:p>
        </p:txBody>
      </p:sp>
    </p:spTree>
    <p:extLst>
      <p:ext uri="{BB962C8B-B14F-4D97-AF65-F5344CB8AC3E}">
        <p14:creationId xmlns:p14="http://schemas.microsoft.com/office/powerpoint/2010/main" val="39031418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NZ"/>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8A97E77-A213-412D-9E28-C565E5D4C0EE}" type="datetimeFigureOut">
              <a:rPr lang="en-NZ" smtClean="0"/>
              <a:t>7/07/2018</a:t>
            </a:fld>
            <a:endParaRPr lang="en-NZ"/>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NZ"/>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NZ"/>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86D7818-F9A4-44F1-9E7D-A917339B2689}" type="slidenum">
              <a:rPr lang="en-NZ" smtClean="0"/>
              <a:t>‹#›</a:t>
            </a:fld>
            <a:endParaRPr lang="en-NZ"/>
          </a:p>
        </p:txBody>
      </p:sp>
    </p:spTree>
    <p:extLst>
      <p:ext uri="{BB962C8B-B14F-4D97-AF65-F5344CB8AC3E}">
        <p14:creationId xmlns:p14="http://schemas.microsoft.com/office/powerpoint/2010/main" val="26870736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Christian asked me to come along tonight and give a short presentation on the tourism market.</a:t>
            </a:r>
          </a:p>
          <a:p>
            <a:endParaRPr lang="en-NZ" dirty="0"/>
          </a:p>
          <a:p>
            <a:r>
              <a:rPr lang="en-NZ" dirty="0"/>
              <a:t>I will cover the current situation, international market forecasts, the domestic market, and some of the key initiatives that HT and HSTPS are working on.</a:t>
            </a:r>
          </a:p>
          <a:p>
            <a:endParaRPr lang="en-NZ" dirty="0"/>
          </a:p>
          <a:p>
            <a:r>
              <a:rPr lang="en-NZ" dirty="0"/>
              <a:t>If you have questions, please just ask as we move through the presentation.</a:t>
            </a:r>
          </a:p>
          <a:p>
            <a:endParaRPr lang="en-NZ" dirty="0"/>
          </a:p>
          <a:p>
            <a:r>
              <a:rPr lang="en-NZ" dirty="0"/>
              <a:t>Most of the figures are for either the Hurunui district as a whole, or from the pools. Unfortunately, there is no current measure of the tourism market in Hanmer Springs.</a:t>
            </a:r>
            <a:r>
              <a:rPr lang="en-NZ" baseline="0" dirty="0"/>
              <a:t> MBIE measure the Hurunui District as it is a District Tourism Organisation; and at the pools we obviously have our own measurements.</a:t>
            </a:r>
            <a:endParaRPr lang="en-NZ" dirty="0"/>
          </a:p>
        </p:txBody>
      </p:sp>
      <p:sp>
        <p:nvSpPr>
          <p:cNvPr id="4" name="Slide Number Placeholder 3"/>
          <p:cNvSpPr>
            <a:spLocks noGrp="1"/>
          </p:cNvSpPr>
          <p:nvPr>
            <p:ph type="sldNum" sz="quarter" idx="10"/>
          </p:nvPr>
        </p:nvSpPr>
        <p:spPr/>
        <p:txBody>
          <a:bodyPr/>
          <a:lstStyle/>
          <a:p>
            <a:fld id="{786D7818-F9A4-44F1-9E7D-A917339B2689}" type="slidenum">
              <a:rPr lang="en-NZ" smtClean="0"/>
              <a:t>1</a:t>
            </a:fld>
            <a:endParaRPr lang="en-NZ"/>
          </a:p>
        </p:txBody>
      </p:sp>
    </p:spTree>
    <p:extLst>
      <p:ext uri="{BB962C8B-B14F-4D97-AF65-F5344CB8AC3E}">
        <p14:creationId xmlns:p14="http://schemas.microsoft.com/office/powerpoint/2010/main" val="311642645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baseline="0" dirty="0"/>
              <a:t>Hurunui District:</a:t>
            </a:r>
          </a:p>
          <a:p>
            <a:pPr marL="171450" indent="-171450">
              <a:buFontTx/>
              <a:buChar char="-"/>
            </a:pPr>
            <a:r>
              <a:rPr lang="en-NZ" sz="1200" kern="1200" baseline="0" dirty="0">
                <a:solidFill>
                  <a:schemeClr val="tx1"/>
                </a:solidFill>
                <a:latin typeface="+mn-lt"/>
                <a:ea typeface="+mn-ea"/>
                <a:cs typeface="+mn-cs"/>
              </a:rPr>
              <a:t>5.9% growth in Regional Tourism Estimates YE April. RTEs measure electronic transactions and provide an estimate of total tourism spend. For the last 8 year-end measures this has been between 5.9% and 10.1% - in 7 of those 8 measures, above the national average.</a:t>
            </a:r>
          </a:p>
          <a:p>
            <a:pPr marL="171450" indent="-171450">
              <a:buFontTx/>
              <a:buChar char="-"/>
            </a:pPr>
            <a:r>
              <a:rPr lang="en-NZ" baseline="0" dirty="0"/>
              <a:t>5.1% growth in International CAM stats YTD (July – April)</a:t>
            </a:r>
          </a:p>
          <a:p>
            <a:pPr marL="628650" lvl="1" indent="-171450">
              <a:buFontTx/>
              <a:buChar char="-"/>
            </a:pPr>
            <a:r>
              <a:rPr lang="en-NZ" baseline="0" dirty="0"/>
              <a:t>Comparatively: Canterbury 9.9%, McKenzie 9.2%, West Coast 2.3%, Marlborough 1.9%, Nelson-Tasman 0.9%</a:t>
            </a:r>
          </a:p>
          <a:p>
            <a:pPr marL="628650" lvl="1" indent="-171450">
              <a:buFontTx/>
              <a:buChar char="-"/>
            </a:pPr>
            <a:r>
              <a:rPr lang="en-NZ" baseline="0" dirty="0"/>
              <a:t>Of this, 12.4% growth in International</a:t>
            </a:r>
          </a:p>
          <a:p>
            <a:pPr marL="628650" lvl="1" indent="-171450">
              <a:buFontTx/>
              <a:buChar char="-"/>
            </a:pPr>
            <a:endParaRPr lang="en-NZ" baseline="0" dirty="0"/>
          </a:p>
          <a:p>
            <a:pPr marL="171450" lvl="1" indent="-171450" algn="l" defTabSz="914400" rtl="0" eaLnBrk="1" latinLnBrk="0" hangingPunct="1">
              <a:buFontTx/>
              <a:buChar char="-"/>
            </a:pPr>
            <a:r>
              <a:rPr lang="en-NZ" sz="1200" kern="1200" baseline="0" dirty="0">
                <a:solidFill>
                  <a:schemeClr val="tx1"/>
                </a:solidFill>
                <a:latin typeface="+mn-lt"/>
                <a:ea typeface="+mn-ea"/>
                <a:cs typeface="+mn-cs"/>
              </a:rPr>
              <a:t>HSTPS</a:t>
            </a:r>
          </a:p>
          <a:p>
            <a:pPr marL="628650" lvl="2" indent="-171450" algn="l" defTabSz="914400" rtl="0" eaLnBrk="1" latinLnBrk="0" hangingPunct="1">
              <a:buFontTx/>
              <a:buChar char="-"/>
            </a:pPr>
            <a:r>
              <a:rPr lang="en-NZ" sz="1200" kern="1200" baseline="0" dirty="0">
                <a:solidFill>
                  <a:schemeClr val="tx1"/>
                </a:solidFill>
                <a:latin typeface="+mn-lt"/>
                <a:ea typeface="+mn-ea"/>
                <a:cs typeface="+mn-cs"/>
              </a:rPr>
              <a:t>YTD (July – May): </a:t>
            </a:r>
          </a:p>
          <a:p>
            <a:pPr marL="1085850" lvl="3" indent="-171450" algn="l" defTabSz="914400" rtl="0" eaLnBrk="1" latinLnBrk="0" hangingPunct="1">
              <a:buFontTx/>
              <a:buChar char="-"/>
            </a:pPr>
            <a:r>
              <a:rPr lang="en-NZ" sz="1200" kern="1200" baseline="0" dirty="0">
                <a:solidFill>
                  <a:schemeClr val="tx1"/>
                </a:solidFill>
                <a:latin typeface="+mn-lt"/>
                <a:ea typeface="+mn-ea"/>
                <a:cs typeface="+mn-cs"/>
              </a:rPr>
              <a:t>We are down 0.8% in visitors. </a:t>
            </a:r>
          </a:p>
          <a:p>
            <a:pPr marL="1085850" marR="0" lvl="3" indent="-171450" algn="l" defTabSz="914400" rtl="0" eaLnBrk="1" fontAlgn="auto" latinLnBrk="0" hangingPunct="1">
              <a:lnSpc>
                <a:spcPct val="100000"/>
              </a:lnSpc>
              <a:spcBef>
                <a:spcPts val="0"/>
              </a:spcBef>
              <a:spcAft>
                <a:spcPts val="0"/>
              </a:spcAft>
              <a:buClrTx/>
              <a:buSzTx/>
              <a:buFontTx/>
              <a:buChar char="-"/>
              <a:tabLst/>
              <a:defRPr/>
            </a:pPr>
            <a:r>
              <a:rPr lang="en-NZ" sz="1200" kern="1200" baseline="0" dirty="0">
                <a:solidFill>
                  <a:schemeClr val="tx1"/>
                </a:solidFill>
                <a:latin typeface="+mn-lt"/>
                <a:ea typeface="+mn-ea"/>
                <a:cs typeface="+mn-cs"/>
              </a:rPr>
              <a:t>11.7% decrease in International visitors (probably displacement from Kaikoura)</a:t>
            </a:r>
          </a:p>
          <a:p>
            <a:pPr marL="1085850" marR="0" lvl="3" indent="-171450" algn="l" defTabSz="914400" rtl="0" eaLnBrk="1" fontAlgn="auto" latinLnBrk="0" hangingPunct="1">
              <a:lnSpc>
                <a:spcPct val="100000"/>
              </a:lnSpc>
              <a:spcBef>
                <a:spcPts val="0"/>
              </a:spcBef>
              <a:spcAft>
                <a:spcPts val="0"/>
              </a:spcAft>
              <a:buClrTx/>
              <a:buSzTx/>
              <a:buFontTx/>
              <a:buChar char="-"/>
              <a:tabLst/>
              <a:defRPr/>
            </a:pPr>
            <a:r>
              <a:rPr lang="en-NZ" sz="1200" kern="1200" baseline="0" dirty="0">
                <a:solidFill>
                  <a:schemeClr val="tx1"/>
                </a:solidFill>
                <a:latin typeface="+mn-lt"/>
                <a:ea typeface="+mn-ea"/>
                <a:cs typeface="+mn-cs"/>
              </a:rPr>
              <a:t>2.5% increase in Canterbury visitors (great to see!)</a:t>
            </a:r>
          </a:p>
          <a:p>
            <a:pPr marL="0" indent="0">
              <a:buFontTx/>
              <a:buNone/>
            </a:pPr>
            <a:endParaRPr lang="en-NZ" baseline="0" dirty="0"/>
          </a:p>
          <a:p>
            <a:pPr marL="628650" lvl="1" indent="-171450">
              <a:buFontTx/>
              <a:buChar char="-"/>
            </a:pPr>
            <a:endParaRPr lang="en-NZ" baseline="0" dirty="0"/>
          </a:p>
          <a:p>
            <a:pPr marL="1085850" lvl="3" indent="-171450" algn="l" defTabSz="914400" rtl="0" eaLnBrk="1" latinLnBrk="0" hangingPunct="1">
              <a:buFontTx/>
              <a:buChar char="-"/>
            </a:pPr>
            <a:endParaRPr lang="en-NZ" sz="1200" kern="1200" baseline="0" dirty="0">
              <a:solidFill>
                <a:schemeClr val="tx1"/>
              </a:solidFill>
              <a:latin typeface="+mn-lt"/>
              <a:ea typeface="+mn-ea"/>
              <a:cs typeface="+mn-cs"/>
            </a:endParaRPr>
          </a:p>
          <a:p>
            <a:pPr marL="1085850" lvl="3" indent="-171450" algn="l" defTabSz="914400" rtl="0" eaLnBrk="1" latinLnBrk="0" hangingPunct="1">
              <a:buFontTx/>
              <a:buChar char="-"/>
            </a:pPr>
            <a:endParaRPr lang="en-NZ" sz="1200" kern="1200" baseline="0" dirty="0">
              <a:solidFill>
                <a:schemeClr val="tx1"/>
              </a:solidFill>
              <a:latin typeface="+mn-lt"/>
              <a:ea typeface="+mn-ea"/>
              <a:cs typeface="+mn-cs"/>
            </a:endParaRPr>
          </a:p>
          <a:p>
            <a:endParaRPr lang="en-NZ" dirty="0">
              <a:solidFill>
                <a:srgbClr val="FF0000"/>
              </a:solidFill>
            </a:endParaRPr>
          </a:p>
          <a:p>
            <a:endParaRPr lang="en-NZ" dirty="0"/>
          </a:p>
          <a:p>
            <a:endParaRPr lang="en-NZ" dirty="0"/>
          </a:p>
          <a:p>
            <a:endParaRPr lang="en-NZ" dirty="0"/>
          </a:p>
        </p:txBody>
      </p:sp>
    </p:spTree>
    <p:extLst>
      <p:ext uri="{BB962C8B-B14F-4D97-AF65-F5344CB8AC3E}">
        <p14:creationId xmlns:p14="http://schemas.microsoft.com/office/powerpoint/2010/main" val="572039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r>
              <a:rPr lang="en-NZ" dirty="0"/>
              <a:t>The tourism industry is forecast to continue what has been a period of significant growth.</a:t>
            </a:r>
          </a:p>
          <a:p>
            <a:pPr lvl="0"/>
            <a:endParaRPr lang="en-NZ" dirty="0"/>
          </a:p>
          <a:p>
            <a:pPr lvl="0"/>
            <a:r>
              <a:rPr lang="en-NZ" dirty="0"/>
              <a:t>(CLICK)</a:t>
            </a:r>
          </a:p>
          <a:p>
            <a:pPr lvl="0"/>
            <a:endParaRPr lang="en-NZ" dirty="0"/>
          </a:p>
          <a:p>
            <a:pPr lvl="0"/>
            <a:r>
              <a:rPr lang="en-NZ" dirty="0"/>
              <a:t>Here are forecast visitor numbers</a:t>
            </a:r>
            <a:r>
              <a:rPr lang="en-NZ" baseline="0" dirty="0"/>
              <a:t> to 2024:</a:t>
            </a:r>
          </a:p>
          <a:p>
            <a:pPr marL="171450" lvl="0" indent="-171450">
              <a:buFontTx/>
              <a:buChar char="-"/>
            </a:pPr>
            <a:r>
              <a:rPr lang="en-NZ" baseline="0" dirty="0"/>
              <a:t>All of NZ’s key markets are forecast to grow.</a:t>
            </a:r>
          </a:p>
          <a:p>
            <a:pPr marL="171450" lvl="0" indent="-171450">
              <a:buFontTx/>
              <a:buChar char="-"/>
            </a:pPr>
            <a:r>
              <a:rPr lang="en-NZ" baseline="0" dirty="0"/>
              <a:t>In the case of NZ’s two biggest markets (Australia and China), there is significant growth.</a:t>
            </a:r>
          </a:p>
          <a:p>
            <a:pPr marL="171450" lvl="0" indent="-171450">
              <a:buFontTx/>
              <a:buChar char="-"/>
            </a:pPr>
            <a:endParaRPr lang="en-NZ" baseline="0" dirty="0"/>
          </a:p>
          <a:p>
            <a:pPr marL="0" marR="0" lvl="0" indent="0" algn="l" defTabSz="914400" rtl="0" eaLnBrk="1" fontAlgn="auto" latinLnBrk="0" hangingPunct="1">
              <a:lnSpc>
                <a:spcPct val="100000"/>
              </a:lnSpc>
              <a:spcBef>
                <a:spcPts val="0"/>
              </a:spcBef>
              <a:spcAft>
                <a:spcPts val="0"/>
              </a:spcAft>
              <a:buClrTx/>
              <a:buSzTx/>
              <a:buFontTx/>
              <a:buNone/>
              <a:tabLst/>
              <a:defRPr/>
            </a:pPr>
            <a:r>
              <a:rPr lang="en-NZ" dirty="0"/>
              <a:t>(CLICK)</a:t>
            </a:r>
          </a:p>
          <a:p>
            <a:pPr marL="171450" lvl="0" indent="-171450">
              <a:buFontTx/>
              <a:buChar char="-"/>
            </a:pPr>
            <a:endParaRPr lang="en-NZ" baseline="0" dirty="0"/>
          </a:p>
          <a:p>
            <a:pPr marL="0" lvl="0" indent="0">
              <a:buFontTx/>
              <a:buNone/>
            </a:pPr>
            <a:r>
              <a:rPr lang="en-NZ" baseline="0" dirty="0"/>
              <a:t>And likewise with expenditure, all key markets are forecast to grow.</a:t>
            </a:r>
          </a:p>
          <a:p>
            <a:pPr marL="171450" lvl="0" indent="-171450">
              <a:buFontTx/>
              <a:buChar char="-"/>
            </a:pPr>
            <a:r>
              <a:rPr lang="en-NZ" baseline="0" dirty="0"/>
              <a:t>China is still predicted to overtake Australia as NZ’s largest market by spend.</a:t>
            </a:r>
          </a:p>
          <a:p>
            <a:pPr marL="171450" lvl="0" indent="-171450">
              <a:buFontTx/>
              <a:buChar char="-"/>
            </a:pPr>
            <a:r>
              <a:rPr lang="en-NZ" dirty="0"/>
              <a:t>Importantly</a:t>
            </a:r>
            <a:r>
              <a:rPr lang="en-NZ" baseline="0" dirty="0"/>
              <a:t> for Hanmer Springs, there is forecast growth from the long-haul markets. Visitors from the UK, Europe and US spend longer in NZ and therefore are more likely to visit places like Hanmer Springs. </a:t>
            </a:r>
          </a:p>
          <a:p>
            <a:pPr marL="171450" lvl="0" indent="-171450">
              <a:buFontTx/>
              <a:buChar char="-"/>
            </a:pPr>
            <a:endParaRPr lang="en-NZ" baseline="0" dirty="0"/>
          </a:p>
          <a:p>
            <a:pPr marL="0" lvl="0" indent="0">
              <a:buFontTx/>
              <a:buNone/>
            </a:pPr>
            <a:r>
              <a:rPr lang="en-NZ" baseline="0" dirty="0"/>
              <a:t>It is also great to see that one of the key strategies of Tourism NZ, the Tourism Industry Association, and the Christchurch International Airport is to encourage and promote regional dispersal. They are concerned at the visitor experience in chokepoints in NZ, like </a:t>
            </a:r>
            <a:r>
              <a:rPr lang="en-NZ" baseline="0" dirty="0" err="1"/>
              <a:t>Rotorua</a:t>
            </a:r>
            <a:r>
              <a:rPr lang="en-NZ" baseline="0" dirty="0"/>
              <a:t> and Queenstown, and are actively trying to encourage visits to the regions. This can only be good for us.</a:t>
            </a:r>
            <a:endParaRPr lang="en-NZ" dirty="0"/>
          </a:p>
          <a:p>
            <a:pPr lvl="0"/>
            <a:endParaRPr lang="en-NZ" dirty="0"/>
          </a:p>
        </p:txBody>
      </p:sp>
      <p:sp>
        <p:nvSpPr>
          <p:cNvPr id="4" name="Slide Number Placeholder 3"/>
          <p:cNvSpPr>
            <a:spLocks noGrp="1"/>
          </p:cNvSpPr>
          <p:nvPr>
            <p:ph type="sldNum" sz="quarter" idx="10"/>
          </p:nvPr>
        </p:nvSpPr>
        <p:spPr/>
        <p:txBody>
          <a:bodyPr/>
          <a:lstStyle/>
          <a:p>
            <a:fld id="{786D7818-F9A4-44F1-9E7D-A917339B2689}" type="slidenum">
              <a:rPr lang="en-NZ" smtClean="0"/>
              <a:t>3</a:t>
            </a:fld>
            <a:endParaRPr lang="en-NZ"/>
          </a:p>
        </p:txBody>
      </p:sp>
    </p:spTree>
    <p:extLst>
      <p:ext uri="{BB962C8B-B14F-4D97-AF65-F5344CB8AC3E}">
        <p14:creationId xmlns:p14="http://schemas.microsoft.com/office/powerpoint/2010/main" val="191635424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NZ" dirty="0"/>
              <a:t>Nationally, there is not a lot of data on the domestic</a:t>
            </a:r>
            <a:r>
              <a:rPr lang="en-NZ" baseline="0" dirty="0"/>
              <a:t> market</a:t>
            </a:r>
            <a:r>
              <a:rPr lang="en-NZ" dirty="0"/>
              <a:t>. </a:t>
            </a:r>
          </a:p>
          <a:p>
            <a:endParaRPr lang="en-NZ" dirty="0"/>
          </a:p>
          <a:p>
            <a:r>
              <a:rPr lang="en-NZ" dirty="0"/>
              <a:t>The Tourism Industry Association is aiming for a 3.7% increase in domestic tourism year on year</a:t>
            </a:r>
            <a:r>
              <a:rPr lang="en-NZ" baseline="0" dirty="0"/>
              <a:t> through to 2025.</a:t>
            </a:r>
          </a:p>
          <a:p>
            <a:endParaRPr lang="en-NZ" baseline="0" dirty="0"/>
          </a:p>
          <a:p>
            <a:r>
              <a:rPr lang="en-NZ" baseline="0" dirty="0"/>
              <a:t>For Hanmer Springs, there are some challenges:</a:t>
            </a:r>
          </a:p>
          <a:p>
            <a:pPr marL="171450" indent="-171450">
              <a:buFontTx/>
              <a:buChar char="-"/>
            </a:pPr>
            <a:r>
              <a:rPr lang="en-NZ" dirty="0"/>
              <a:t>We had a plateau in domestic visitors 2013-2015</a:t>
            </a:r>
            <a:r>
              <a:rPr lang="en-NZ" baseline="0" dirty="0"/>
              <a:t> (</a:t>
            </a:r>
            <a:r>
              <a:rPr lang="en-NZ" dirty="0"/>
              <a:t>post-Christchurch earthquakes)</a:t>
            </a:r>
          </a:p>
          <a:p>
            <a:pPr marL="171450" indent="-171450">
              <a:buFontTx/>
              <a:buChar char="-"/>
            </a:pPr>
            <a:r>
              <a:rPr lang="en-NZ" dirty="0"/>
              <a:t>Significant dip following Kaikoura earthquake</a:t>
            </a:r>
          </a:p>
          <a:p>
            <a:pPr marL="171450" indent="-171450">
              <a:buFontTx/>
              <a:buChar char="-"/>
            </a:pPr>
            <a:r>
              <a:rPr lang="en-NZ" dirty="0"/>
              <a:t>There is also more to do in Christchurch</a:t>
            </a:r>
          </a:p>
          <a:p>
            <a:pPr marL="171450" indent="-171450">
              <a:buFontTx/>
              <a:buChar char="-"/>
            </a:pPr>
            <a:r>
              <a:rPr lang="en-NZ" dirty="0"/>
              <a:t>And it is also easy and cheap for Cantabrians to fly overseas</a:t>
            </a:r>
          </a:p>
          <a:p>
            <a:pPr marL="171450" indent="-171450">
              <a:buFontTx/>
              <a:buChar char="-"/>
            </a:pPr>
            <a:r>
              <a:rPr lang="en-NZ" dirty="0"/>
              <a:t>However, there are signs of recovery (CLICK) – as mentioned before, HSTPS visitors</a:t>
            </a:r>
            <a:r>
              <a:rPr lang="en-NZ" baseline="0" dirty="0"/>
              <a:t> from Canterbury are up 2.5%</a:t>
            </a:r>
            <a:endParaRPr lang="en-NZ" dirty="0"/>
          </a:p>
          <a:p>
            <a:pPr marL="171450" indent="-171450">
              <a:buFontTx/>
              <a:buChar char="-"/>
            </a:pPr>
            <a:endParaRPr lang="en-NZ" dirty="0"/>
          </a:p>
          <a:p>
            <a:pPr marL="0" indent="0">
              <a:buFontTx/>
              <a:buNone/>
            </a:pPr>
            <a:r>
              <a:rPr lang="en-NZ" dirty="0"/>
              <a:t>There are a number of opportunities</a:t>
            </a:r>
            <a:r>
              <a:rPr lang="en-NZ" baseline="0" dirty="0"/>
              <a:t> for us</a:t>
            </a:r>
          </a:p>
          <a:p>
            <a:pPr marL="171450" indent="-171450" algn="l" defTabSz="914400" rtl="0" eaLnBrk="1" latinLnBrk="0" hangingPunct="1">
              <a:buFontTx/>
              <a:buChar char="-"/>
            </a:pPr>
            <a:r>
              <a:rPr lang="en-NZ" sz="1200" kern="1200" dirty="0">
                <a:solidFill>
                  <a:schemeClr val="tx1"/>
                </a:solidFill>
                <a:latin typeface="+mn-lt"/>
                <a:ea typeface="+mn-ea"/>
                <a:cs typeface="+mn-cs"/>
              </a:rPr>
              <a:t>Still</a:t>
            </a:r>
            <a:r>
              <a:rPr lang="en-NZ" sz="1200" kern="1200" baseline="0" dirty="0">
                <a:solidFill>
                  <a:schemeClr val="tx1"/>
                </a:solidFill>
                <a:latin typeface="+mn-lt"/>
                <a:ea typeface="+mn-ea"/>
                <a:cs typeface="+mn-cs"/>
              </a:rPr>
              <a:t> maintain that there are opportunities in s</a:t>
            </a:r>
            <a:r>
              <a:rPr lang="en-NZ" sz="1200" kern="1200" dirty="0">
                <a:solidFill>
                  <a:schemeClr val="tx1"/>
                </a:solidFill>
                <a:latin typeface="+mn-lt"/>
                <a:ea typeface="+mn-ea"/>
                <a:cs typeface="+mn-cs"/>
              </a:rPr>
              <a:t>mall to medium conferences and events</a:t>
            </a:r>
          </a:p>
          <a:p>
            <a:pPr marL="171450" indent="-171450" algn="l" defTabSz="914400" rtl="0" eaLnBrk="1" latinLnBrk="0" hangingPunct="1">
              <a:buFontTx/>
              <a:buChar char="-"/>
            </a:pPr>
            <a:r>
              <a:rPr lang="en-NZ" sz="1200" kern="1200" dirty="0">
                <a:solidFill>
                  <a:schemeClr val="tx1"/>
                </a:solidFill>
                <a:latin typeface="+mn-lt"/>
                <a:ea typeface="+mn-ea"/>
                <a:cs typeface="+mn-cs"/>
              </a:rPr>
              <a:t>We</a:t>
            </a:r>
            <a:r>
              <a:rPr lang="en-NZ" sz="1200" kern="1200" baseline="0" dirty="0">
                <a:solidFill>
                  <a:schemeClr val="tx1"/>
                </a:solidFill>
                <a:latin typeface="+mn-lt"/>
                <a:ea typeface="+mn-ea"/>
                <a:cs typeface="+mn-cs"/>
              </a:rPr>
              <a:t> can grow the school group / camps market in Hanmer Springs</a:t>
            </a:r>
            <a:r>
              <a:rPr lang="en-NZ" sz="1200" kern="1200" dirty="0">
                <a:solidFill>
                  <a:schemeClr val="tx1"/>
                </a:solidFill>
                <a:latin typeface="+mn-lt"/>
                <a:ea typeface="+mn-ea"/>
                <a:cs typeface="+mn-cs"/>
              </a:rPr>
              <a:t> and we are doing some work around</a:t>
            </a:r>
            <a:r>
              <a:rPr lang="en-NZ" sz="1200" kern="1200" baseline="0" dirty="0">
                <a:solidFill>
                  <a:schemeClr val="tx1"/>
                </a:solidFill>
                <a:latin typeface="+mn-lt"/>
                <a:ea typeface="+mn-ea"/>
                <a:cs typeface="+mn-cs"/>
              </a:rPr>
              <a:t> this</a:t>
            </a:r>
            <a:endParaRPr lang="en-NZ" sz="1200" kern="1200" dirty="0">
              <a:solidFill>
                <a:schemeClr val="tx1"/>
              </a:solidFill>
              <a:latin typeface="+mn-lt"/>
              <a:ea typeface="+mn-ea"/>
              <a:cs typeface="+mn-cs"/>
            </a:endParaRPr>
          </a:p>
          <a:p>
            <a:pPr marL="171450" indent="-171450">
              <a:buFontTx/>
              <a:buChar char="-"/>
            </a:pPr>
            <a:r>
              <a:rPr lang="en-NZ" dirty="0"/>
              <a:t>The Auckland and Wellington markets have significant potential</a:t>
            </a:r>
            <a:r>
              <a:rPr lang="en-NZ" baseline="0" dirty="0"/>
              <a:t> for the village – the pools website has received 65,109 visits from Auckland / Wellington this year. That is 25% of our traffic.</a:t>
            </a:r>
          </a:p>
          <a:p>
            <a:pPr marL="628650" lvl="1" indent="-171450">
              <a:buFontTx/>
              <a:buChar char="-"/>
            </a:pPr>
            <a:endParaRPr lang="en-NZ" baseline="0" dirty="0"/>
          </a:p>
          <a:p>
            <a:pPr marL="1085850" lvl="3" indent="-171450" algn="l" defTabSz="914400" rtl="0" eaLnBrk="1" latinLnBrk="0" hangingPunct="1">
              <a:buFontTx/>
              <a:buChar char="-"/>
            </a:pPr>
            <a:endParaRPr lang="en-NZ" sz="1200" kern="1200" baseline="0" dirty="0">
              <a:solidFill>
                <a:schemeClr val="tx1"/>
              </a:solidFill>
              <a:latin typeface="+mn-lt"/>
              <a:ea typeface="+mn-ea"/>
              <a:cs typeface="+mn-cs"/>
            </a:endParaRPr>
          </a:p>
          <a:p>
            <a:pPr marL="1085850" lvl="3" indent="-171450" algn="l" defTabSz="914400" rtl="0" eaLnBrk="1" latinLnBrk="0" hangingPunct="1">
              <a:buFontTx/>
              <a:buChar char="-"/>
            </a:pPr>
            <a:endParaRPr lang="en-NZ" sz="1200" kern="1200" baseline="0" dirty="0">
              <a:solidFill>
                <a:schemeClr val="tx1"/>
              </a:solidFill>
              <a:latin typeface="+mn-lt"/>
              <a:ea typeface="+mn-ea"/>
              <a:cs typeface="+mn-cs"/>
            </a:endParaRPr>
          </a:p>
          <a:p>
            <a:endParaRPr lang="en-NZ" dirty="0">
              <a:solidFill>
                <a:srgbClr val="FF0000"/>
              </a:solidFill>
            </a:endParaRPr>
          </a:p>
          <a:p>
            <a:endParaRPr lang="en-NZ" dirty="0"/>
          </a:p>
          <a:p>
            <a:endParaRPr lang="en-NZ" dirty="0"/>
          </a:p>
          <a:p>
            <a:endParaRPr lang="en-NZ" dirty="0"/>
          </a:p>
        </p:txBody>
      </p:sp>
    </p:spTree>
    <p:extLst>
      <p:ext uri="{BB962C8B-B14F-4D97-AF65-F5344CB8AC3E}">
        <p14:creationId xmlns:p14="http://schemas.microsoft.com/office/powerpoint/2010/main" val="2639543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lgn="l" defTabSz="914400" rtl="0" eaLnBrk="1" latinLnBrk="0" hangingPunct="1">
              <a:buFontTx/>
              <a:buChar char="-"/>
            </a:pPr>
            <a:r>
              <a:rPr lang="en-NZ" sz="1200" kern="1200" baseline="0" dirty="0">
                <a:solidFill>
                  <a:schemeClr val="tx1"/>
                </a:solidFill>
                <a:latin typeface="+mn-lt"/>
                <a:ea typeface="+mn-ea"/>
                <a:cs typeface="+mn-cs"/>
              </a:rPr>
              <a:t>Hurunui Tourism </a:t>
            </a:r>
          </a:p>
          <a:p>
            <a:pPr marL="628650" lvl="1" indent="-171450" algn="l" defTabSz="914400" rtl="0" eaLnBrk="1" latinLnBrk="0" hangingPunct="1">
              <a:buFontTx/>
              <a:buChar char="-"/>
            </a:pPr>
            <a:r>
              <a:rPr lang="en-NZ" sz="1200" kern="1200" baseline="0" dirty="0">
                <a:solidFill>
                  <a:schemeClr val="tx1"/>
                </a:solidFill>
                <a:latin typeface="+mn-lt"/>
                <a:ea typeface="+mn-ea"/>
                <a:cs typeface="+mn-cs"/>
              </a:rPr>
              <a:t>5-year strategy… about to start second year</a:t>
            </a:r>
          </a:p>
          <a:p>
            <a:pPr marL="628650" lvl="1" indent="-171450">
              <a:buFontTx/>
              <a:buChar char="-"/>
            </a:pPr>
            <a:r>
              <a:rPr lang="en-US" dirty="0"/>
              <a:t>Destination development… Graeme’s role</a:t>
            </a:r>
            <a:endParaRPr lang="en-US" baseline="0" dirty="0"/>
          </a:p>
          <a:p>
            <a:pPr marL="628650" lvl="1" indent="-171450">
              <a:buFontTx/>
              <a:buChar char="-"/>
            </a:pPr>
            <a:r>
              <a:rPr lang="en-NZ" baseline="0" dirty="0"/>
              <a:t>Sales &amp; Digital focus</a:t>
            </a:r>
          </a:p>
          <a:p>
            <a:pPr marL="628650" lvl="1" indent="-171450">
              <a:buFontTx/>
              <a:buChar char="-"/>
            </a:pPr>
            <a:r>
              <a:rPr lang="en-NZ" baseline="0" dirty="0"/>
              <a:t>APT… been relaunched; trade, website… OAS… in development</a:t>
            </a:r>
          </a:p>
          <a:p>
            <a:pPr marL="628650" lvl="1" indent="-171450">
              <a:buFontTx/>
              <a:buChar char="-"/>
            </a:pPr>
            <a:endParaRPr lang="en-NZ" baseline="0" dirty="0"/>
          </a:p>
          <a:p>
            <a:pPr marL="171450" indent="-171450" algn="l" defTabSz="914400" rtl="0" eaLnBrk="1" latinLnBrk="0" hangingPunct="1">
              <a:buFontTx/>
              <a:buChar char="-"/>
            </a:pPr>
            <a:r>
              <a:rPr lang="en-NZ" sz="1200" kern="1200" baseline="0" dirty="0">
                <a:solidFill>
                  <a:schemeClr val="tx1"/>
                </a:solidFill>
                <a:latin typeface="+mn-lt"/>
                <a:ea typeface="+mn-ea"/>
                <a:cs typeface="+mn-cs"/>
              </a:rPr>
              <a:t>Hanmer Springs Thermal Pools &amp; Spa</a:t>
            </a:r>
          </a:p>
          <a:p>
            <a:pPr marL="628650" lvl="1" indent="-171450" algn="l" defTabSz="914400" rtl="0" eaLnBrk="1" latinLnBrk="0" hangingPunct="1">
              <a:buFontTx/>
              <a:buChar char="-"/>
            </a:pPr>
            <a:r>
              <a:rPr lang="en-US" dirty="0"/>
              <a:t>Budgeting 1.7% growth</a:t>
            </a:r>
            <a:r>
              <a:rPr lang="en-US" baseline="0" dirty="0"/>
              <a:t> in visitors</a:t>
            </a:r>
            <a:endParaRPr lang="en-US" dirty="0"/>
          </a:p>
          <a:p>
            <a:pPr marL="628650" lvl="1" indent="-171450" algn="l" defTabSz="914400" rtl="0" eaLnBrk="1" latinLnBrk="0" hangingPunct="1">
              <a:buFontTx/>
              <a:buChar char="-"/>
            </a:pPr>
            <a:r>
              <a:rPr lang="en-US" dirty="0"/>
              <a:t>Continue International,</a:t>
            </a:r>
            <a:r>
              <a:rPr lang="en-US" baseline="0" dirty="0"/>
              <a:t> </a:t>
            </a:r>
            <a:r>
              <a:rPr lang="en-US" dirty="0"/>
              <a:t>Christchurch,</a:t>
            </a:r>
            <a:r>
              <a:rPr lang="en-US" baseline="0" dirty="0"/>
              <a:t> </a:t>
            </a:r>
            <a:r>
              <a:rPr lang="en-US" dirty="0"/>
              <a:t>North Island marketing </a:t>
            </a:r>
          </a:p>
          <a:p>
            <a:pPr marL="628650" lvl="1" indent="-171450" algn="l" defTabSz="914400" rtl="0" eaLnBrk="1" latinLnBrk="0" hangingPunct="1">
              <a:buFontTx/>
              <a:buChar char="-"/>
            </a:pPr>
            <a:r>
              <a:rPr lang="en-US" dirty="0"/>
              <a:t>New website</a:t>
            </a:r>
          </a:p>
          <a:p>
            <a:pPr marL="628650" lvl="1" indent="-171450" algn="l" defTabSz="914400" rtl="0" eaLnBrk="1" latinLnBrk="0" hangingPunct="1">
              <a:buFontTx/>
              <a:buChar char="-"/>
            </a:pPr>
            <a:r>
              <a:rPr lang="en-US" dirty="0"/>
              <a:t>Database development</a:t>
            </a:r>
          </a:p>
          <a:p>
            <a:pPr marL="628650" lvl="1" indent="-171450">
              <a:buFontTx/>
              <a:buChar char="-"/>
            </a:pPr>
            <a:endParaRPr lang="en-NZ" baseline="0" dirty="0"/>
          </a:p>
          <a:p>
            <a:pPr marL="628650" lvl="1" indent="-171450">
              <a:buFontTx/>
              <a:buChar char="-"/>
            </a:pPr>
            <a:endParaRPr lang="en-NZ" baseline="0" dirty="0"/>
          </a:p>
          <a:p>
            <a:endParaRPr lang="en-NZ" dirty="0"/>
          </a:p>
          <a:p>
            <a:endParaRPr lang="en-NZ" dirty="0"/>
          </a:p>
        </p:txBody>
      </p:sp>
      <p:sp>
        <p:nvSpPr>
          <p:cNvPr id="4" name="Slide Number Placeholder 3"/>
          <p:cNvSpPr>
            <a:spLocks noGrp="1"/>
          </p:cNvSpPr>
          <p:nvPr>
            <p:ph type="sldNum" sz="quarter" idx="10"/>
          </p:nvPr>
        </p:nvSpPr>
        <p:spPr/>
        <p:txBody>
          <a:bodyPr/>
          <a:lstStyle/>
          <a:p>
            <a:fld id="{786D7818-F9A4-44F1-9E7D-A917339B2689}" type="slidenum">
              <a:rPr lang="en-NZ" smtClean="0"/>
              <a:t>5</a:t>
            </a:fld>
            <a:endParaRPr lang="en-NZ"/>
          </a:p>
        </p:txBody>
      </p:sp>
    </p:spTree>
    <p:extLst>
      <p:ext uri="{BB962C8B-B14F-4D97-AF65-F5344CB8AC3E}">
        <p14:creationId xmlns:p14="http://schemas.microsoft.com/office/powerpoint/2010/main" val="2348164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NZ"/>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NZ"/>
          </a:p>
        </p:txBody>
      </p:sp>
      <p:sp>
        <p:nvSpPr>
          <p:cNvPr id="4" name="Date Placeholder 3"/>
          <p:cNvSpPr>
            <a:spLocks noGrp="1"/>
          </p:cNvSpPr>
          <p:nvPr>
            <p:ph type="dt" sz="half" idx="10"/>
          </p:nvPr>
        </p:nvSpPr>
        <p:spPr/>
        <p:txBody>
          <a:bodyPr/>
          <a:lstStyle/>
          <a:p>
            <a:fld id="{F2377307-4E04-4790-B534-A641D7425BE3}" type="datetimeFigureOut">
              <a:rPr lang="en-NZ" smtClean="0"/>
              <a:t>7/07/2018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12262719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2377307-4E04-4790-B534-A641D7425BE3}" type="datetimeFigureOut">
              <a:rPr lang="en-NZ" smtClean="0"/>
              <a:t>7/07/2018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39631034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NZ"/>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2377307-4E04-4790-B534-A641D7425BE3}" type="datetimeFigureOut">
              <a:rPr lang="en-NZ" smtClean="0"/>
              <a:t>7/07/2018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1662644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10"/>
          </p:nvPr>
        </p:nvSpPr>
        <p:spPr/>
        <p:txBody>
          <a:bodyPr/>
          <a:lstStyle/>
          <a:p>
            <a:fld id="{F2377307-4E04-4790-B534-A641D7425BE3}" type="datetimeFigureOut">
              <a:rPr lang="en-NZ" smtClean="0"/>
              <a:t>7/07/2018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29576606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NZ"/>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2377307-4E04-4790-B534-A641D7425BE3}" type="datetimeFigureOut">
              <a:rPr lang="en-NZ" smtClean="0"/>
              <a:t>7/07/2018</a:t>
            </a:fld>
            <a:endParaRPr lang="en-NZ"/>
          </a:p>
        </p:txBody>
      </p:sp>
      <p:sp>
        <p:nvSpPr>
          <p:cNvPr id="5" name="Footer Placeholder 4"/>
          <p:cNvSpPr>
            <a:spLocks noGrp="1"/>
          </p:cNvSpPr>
          <p:nvPr>
            <p:ph type="ftr" sz="quarter" idx="11"/>
          </p:nvPr>
        </p:nvSpPr>
        <p:spPr/>
        <p:txBody>
          <a:bodyPr/>
          <a:lstStyle/>
          <a:p>
            <a:endParaRPr lang="en-NZ"/>
          </a:p>
        </p:txBody>
      </p:sp>
      <p:sp>
        <p:nvSpPr>
          <p:cNvPr id="6" name="Slide Number Placeholder 5"/>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20751765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Date Placeholder 4"/>
          <p:cNvSpPr>
            <a:spLocks noGrp="1"/>
          </p:cNvSpPr>
          <p:nvPr>
            <p:ph type="dt" sz="half" idx="10"/>
          </p:nvPr>
        </p:nvSpPr>
        <p:spPr/>
        <p:txBody>
          <a:bodyPr/>
          <a:lstStyle/>
          <a:p>
            <a:fld id="{F2377307-4E04-4790-B534-A641D7425BE3}" type="datetimeFigureOut">
              <a:rPr lang="en-NZ" smtClean="0"/>
              <a:t>7/07/2018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12941184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NZ"/>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7" name="Date Placeholder 6"/>
          <p:cNvSpPr>
            <a:spLocks noGrp="1"/>
          </p:cNvSpPr>
          <p:nvPr>
            <p:ph type="dt" sz="half" idx="10"/>
          </p:nvPr>
        </p:nvSpPr>
        <p:spPr/>
        <p:txBody>
          <a:bodyPr/>
          <a:lstStyle/>
          <a:p>
            <a:fld id="{F2377307-4E04-4790-B534-A641D7425BE3}" type="datetimeFigureOut">
              <a:rPr lang="en-NZ" smtClean="0"/>
              <a:t>7/07/2018</a:t>
            </a:fld>
            <a:endParaRPr lang="en-NZ"/>
          </a:p>
        </p:txBody>
      </p:sp>
      <p:sp>
        <p:nvSpPr>
          <p:cNvPr id="8" name="Footer Placeholder 7"/>
          <p:cNvSpPr>
            <a:spLocks noGrp="1"/>
          </p:cNvSpPr>
          <p:nvPr>
            <p:ph type="ftr" sz="quarter" idx="11"/>
          </p:nvPr>
        </p:nvSpPr>
        <p:spPr/>
        <p:txBody>
          <a:bodyPr/>
          <a:lstStyle/>
          <a:p>
            <a:endParaRPr lang="en-NZ"/>
          </a:p>
        </p:txBody>
      </p:sp>
      <p:sp>
        <p:nvSpPr>
          <p:cNvPr id="9" name="Slide Number Placeholder 8"/>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24153151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NZ"/>
          </a:p>
        </p:txBody>
      </p:sp>
      <p:sp>
        <p:nvSpPr>
          <p:cNvPr id="3" name="Date Placeholder 2"/>
          <p:cNvSpPr>
            <a:spLocks noGrp="1"/>
          </p:cNvSpPr>
          <p:nvPr>
            <p:ph type="dt" sz="half" idx="10"/>
          </p:nvPr>
        </p:nvSpPr>
        <p:spPr/>
        <p:txBody>
          <a:bodyPr/>
          <a:lstStyle/>
          <a:p>
            <a:fld id="{F2377307-4E04-4790-B534-A641D7425BE3}" type="datetimeFigureOut">
              <a:rPr lang="en-NZ" smtClean="0"/>
              <a:t>7/07/2018</a:t>
            </a:fld>
            <a:endParaRPr lang="en-NZ"/>
          </a:p>
        </p:txBody>
      </p:sp>
      <p:sp>
        <p:nvSpPr>
          <p:cNvPr id="4" name="Footer Placeholder 3"/>
          <p:cNvSpPr>
            <a:spLocks noGrp="1"/>
          </p:cNvSpPr>
          <p:nvPr>
            <p:ph type="ftr" sz="quarter" idx="11"/>
          </p:nvPr>
        </p:nvSpPr>
        <p:spPr/>
        <p:txBody>
          <a:bodyPr/>
          <a:lstStyle/>
          <a:p>
            <a:endParaRPr lang="en-NZ"/>
          </a:p>
        </p:txBody>
      </p:sp>
      <p:sp>
        <p:nvSpPr>
          <p:cNvPr id="5" name="Slide Number Placeholder 4"/>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20048025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2377307-4E04-4790-B534-A641D7425BE3}" type="datetimeFigureOut">
              <a:rPr lang="en-NZ" smtClean="0"/>
              <a:t>7/07/2018</a:t>
            </a:fld>
            <a:endParaRPr lang="en-NZ"/>
          </a:p>
        </p:txBody>
      </p:sp>
      <p:sp>
        <p:nvSpPr>
          <p:cNvPr id="3" name="Footer Placeholder 2"/>
          <p:cNvSpPr>
            <a:spLocks noGrp="1"/>
          </p:cNvSpPr>
          <p:nvPr>
            <p:ph type="ftr" sz="quarter" idx="11"/>
          </p:nvPr>
        </p:nvSpPr>
        <p:spPr/>
        <p:txBody>
          <a:bodyPr/>
          <a:lstStyle/>
          <a:p>
            <a:endParaRPr lang="en-NZ"/>
          </a:p>
        </p:txBody>
      </p:sp>
      <p:sp>
        <p:nvSpPr>
          <p:cNvPr id="4" name="Slide Number Placeholder 3"/>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19014202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377307-4E04-4790-B534-A641D7425BE3}" type="datetimeFigureOut">
              <a:rPr lang="en-NZ" smtClean="0"/>
              <a:t>7/07/2018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4066601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NZ"/>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NZ"/>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2377307-4E04-4790-B534-A641D7425BE3}" type="datetimeFigureOut">
              <a:rPr lang="en-NZ" smtClean="0"/>
              <a:t>7/07/2018</a:t>
            </a:fld>
            <a:endParaRPr lang="en-NZ"/>
          </a:p>
        </p:txBody>
      </p:sp>
      <p:sp>
        <p:nvSpPr>
          <p:cNvPr id="6" name="Footer Placeholder 5"/>
          <p:cNvSpPr>
            <a:spLocks noGrp="1"/>
          </p:cNvSpPr>
          <p:nvPr>
            <p:ph type="ftr" sz="quarter" idx="11"/>
          </p:nvPr>
        </p:nvSpPr>
        <p:spPr/>
        <p:txBody>
          <a:bodyPr/>
          <a:lstStyle/>
          <a:p>
            <a:endParaRPr lang="en-NZ"/>
          </a:p>
        </p:txBody>
      </p:sp>
      <p:sp>
        <p:nvSpPr>
          <p:cNvPr id="7" name="Slide Number Placeholder 6"/>
          <p:cNvSpPr>
            <a:spLocks noGrp="1"/>
          </p:cNvSpPr>
          <p:nvPr>
            <p:ph type="sldNum" sz="quarter" idx="12"/>
          </p:nvPr>
        </p:nvSpPr>
        <p:spPr/>
        <p:txBody>
          <a:bodyPr/>
          <a:lstStyle/>
          <a:p>
            <a:fld id="{350F9FFA-F51C-4A22-8852-48992FFB5459}" type="slidenum">
              <a:rPr lang="en-NZ" smtClean="0"/>
              <a:t>‹#›</a:t>
            </a:fld>
            <a:endParaRPr lang="en-NZ"/>
          </a:p>
        </p:txBody>
      </p:sp>
    </p:spTree>
    <p:extLst>
      <p:ext uri="{BB962C8B-B14F-4D97-AF65-F5344CB8AC3E}">
        <p14:creationId xmlns:p14="http://schemas.microsoft.com/office/powerpoint/2010/main" val="3415949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NZ"/>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NZ"/>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2377307-4E04-4790-B534-A641D7425BE3}" type="datetimeFigureOut">
              <a:rPr lang="en-NZ" smtClean="0"/>
              <a:t>7/07/2018</a:t>
            </a:fld>
            <a:endParaRPr lang="en-NZ"/>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NZ"/>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50F9FFA-F51C-4A22-8852-48992FFB5459}" type="slidenum">
              <a:rPr lang="en-NZ" smtClean="0"/>
              <a:t>‹#›</a:t>
            </a:fld>
            <a:endParaRPr lang="en-NZ"/>
          </a:p>
        </p:txBody>
      </p:sp>
    </p:spTree>
    <p:extLst>
      <p:ext uri="{BB962C8B-B14F-4D97-AF65-F5344CB8AC3E}">
        <p14:creationId xmlns:p14="http://schemas.microsoft.com/office/powerpoint/2010/main" val="20318647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Tourism Market Update – July 2018</a:t>
            </a:r>
          </a:p>
        </p:txBody>
      </p:sp>
      <p:sp>
        <p:nvSpPr>
          <p:cNvPr id="3" name="Content Placeholder 2"/>
          <p:cNvSpPr>
            <a:spLocks noGrp="1"/>
          </p:cNvSpPr>
          <p:nvPr>
            <p:ph idx="1"/>
          </p:nvPr>
        </p:nvSpPr>
        <p:spPr/>
        <p:txBody>
          <a:bodyPr/>
          <a:lstStyle/>
          <a:p>
            <a:r>
              <a:rPr lang="en-NZ" dirty="0"/>
              <a:t>Current situation</a:t>
            </a:r>
          </a:p>
          <a:p>
            <a:r>
              <a:rPr lang="en-NZ" dirty="0"/>
              <a:t>International market - forecasts</a:t>
            </a:r>
          </a:p>
          <a:p>
            <a:r>
              <a:rPr lang="en-NZ" dirty="0"/>
              <a:t>Domestic market</a:t>
            </a:r>
          </a:p>
          <a:p>
            <a:r>
              <a:rPr lang="en-NZ" dirty="0"/>
              <a:t>What are we up to?</a:t>
            </a:r>
          </a:p>
          <a:p>
            <a:pPr lvl="1"/>
            <a:r>
              <a:rPr lang="en-NZ" dirty="0"/>
              <a:t>Hurunui Tourism</a:t>
            </a:r>
          </a:p>
          <a:p>
            <a:pPr lvl="1"/>
            <a:r>
              <a:rPr lang="en-NZ" dirty="0"/>
              <a:t>Hanmer Springs Thermal Pools &amp; Spa</a:t>
            </a:r>
          </a:p>
        </p:txBody>
      </p:sp>
    </p:spTree>
    <p:extLst>
      <p:ext uri="{BB962C8B-B14F-4D97-AF65-F5344CB8AC3E}">
        <p14:creationId xmlns:p14="http://schemas.microsoft.com/office/powerpoint/2010/main" val="34501291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Current Situation</a:t>
            </a:r>
          </a:p>
        </p:txBody>
      </p:sp>
      <p:sp>
        <p:nvSpPr>
          <p:cNvPr id="4" name="TextBox 3"/>
          <p:cNvSpPr txBox="1"/>
          <p:nvPr/>
        </p:nvSpPr>
        <p:spPr>
          <a:xfrm>
            <a:off x="421417" y="2001521"/>
            <a:ext cx="5771029" cy="830997"/>
          </a:xfrm>
          <a:prstGeom prst="rect">
            <a:avLst/>
          </a:prstGeom>
          <a:noFill/>
        </p:spPr>
        <p:txBody>
          <a:bodyPr wrap="square" rtlCol="0">
            <a:spAutoFit/>
          </a:bodyPr>
          <a:lstStyle/>
          <a:p>
            <a:pPr algn="r"/>
            <a:r>
              <a:rPr lang="en-NZ" sz="4800" dirty="0">
                <a:solidFill>
                  <a:srgbClr val="00B050"/>
                </a:solidFill>
                <a:latin typeface="Berlin Sans FB" panose="020E0602020502020306" pitchFamily="34" charset="0"/>
              </a:rPr>
              <a:t>5.9% (RTE YE April)</a:t>
            </a:r>
          </a:p>
        </p:txBody>
      </p:sp>
      <p:sp>
        <p:nvSpPr>
          <p:cNvPr id="5" name="TextBox 4"/>
          <p:cNvSpPr txBox="1"/>
          <p:nvPr/>
        </p:nvSpPr>
        <p:spPr>
          <a:xfrm>
            <a:off x="1356585" y="2725949"/>
            <a:ext cx="4835861" cy="830997"/>
          </a:xfrm>
          <a:prstGeom prst="rect">
            <a:avLst/>
          </a:prstGeom>
          <a:noFill/>
        </p:spPr>
        <p:txBody>
          <a:bodyPr wrap="square" rtlCol="0">
            <a:spAutoFit/>
          </a:bodyPr>
          <a:lstStyle/>
          <a:p>
            <a:pPr algn="r"/>
            <a:r>
              <a:rPr lang="en-NZ" sz="4800" dirty="0">
                <a:solidFill>
                  <a:schemeClr val="accent4">
                    <a:lumMod val="75000"/>
                  </a:schemeClr>
                </a:solidFill>
                <a:latin typeface="Berlin Sans FB" panose="020E0602020502020306" pitchFamily="34" charset="0"/>
              </a:rPr>
              <a:t>5.1% (CAM YTD)</a:t>
            </a:r>
          </a:p>
        </p:txBody>
      </p:sp>
      <p:sp>
        <p:nvSpPr>
          <p:cNvPr id="8" name="TextBox 7"/>
          <p:cNvSpPr txBox="1"/>
          <p:nvPr/>
        </p:nvSpPr>
        <p:spPr>
          <a:xfrm>
            <a:off x="2864224" y="3442259"/>
            <a:ext cx="5170470" cy="830997"/>
          </a:xfrm>
          <a:prstGeom prst="rect">
            <a:avLst/>
          </a:prstGeom>
          <a:noFill/>
        </p:spPr>
        <p:txBody>
          <a:bodyPr wrap="square" rtlCol="0">
            <a:spAutoFit/>
          </a:bodyPr>
          <a:lstStyle/>
          <a:p>
            <a:r>
              <a:rPr lang="en-NZ" sz="4800" dirty="0">
                <a:solidFill>
                  <a:srgbClr val="0070C0"/>
                </a:solidFill>
                <a:latin typeface="Berlin Sans FB" panose="020E0602020502020306" pitchFamily="34" charset="0"/>
              </a:rPr>
              <a:t>12.4% (CAM Int’l)</a:t>
            </a:r>
          </a:p>
        </p:txBody>
      </p:sp>
      <p:sp>
        <p:nvSpPr>
          <p:cNvPr id="12" name="TextBox 11"/>
          <p:cNvSpPr txBox="1"/>
          <p:nvPr/>
        </p:nvSpPr>
        <p:spPr>
          <a:xfrm>
            <a:off x="3971366" y="4156666"/>
            <a:ext cx="5170470" cy="830997"/>
          </a:xfrm>
          <a:prstGeom prst="rect">
            <a:avLst/>
          </a:prstGeom>
          <a:noFill/>
        </p:spPr>
        <p:txBody>
          <a:bodyPr wrap="square" rtlCol="0">
            <a:spAutoFit/>
          </a:bodyPr>
          <a:lstStyle/>
          <a:p>
            <a:r>
              <a:rPr lang="en-NZ" sz="4800" dirty="0">
                <a:solidFill>
                  <a:srgbClr val="990033"/>
                </a:solidFill>
                <a:latin typeface="Berlin Sans FB" panose="020E0602020502020306" pitchFamily="34" charset="0"/>
              </a:rPr>
              <a:t>-0.8% (HSTPS YTD)</a:t>
            </a:r>
          </a:p>
        </p:txBody>
      </p:sp>
      <p:sp>
        <p:nvSpPr>
          <p:cNvPr id="7" name="TextBox 6"/>
          <p:cNvSpPr txBox="1"/>
          <p:nvPr/>
        </p:nvSpPr>
        <p:spPr>
          <a:xfrm>
            <a:off x="5191763" y="4882997"/>
            <a:ext cx="5685862" cy="830997"/>
          </a:xfrm>
          <a:prstGeom prst="rect">
            <a:avLst/>
          </a:prstGeom>
          <a:noFill/>
        </p:spPr>
        <p:txBody>
          <a:bodyPr wrap="square" rtlCol="0">
            <a:spAutoFit/>
          </a:bodyPr>
          <a:lstStyle/>
          <a:p>
            <a:r>
              <a:rPr lang="en-NZ" sz="4800" dirty="0">
                <a:solidFill>
                  <a:schemeClr val="accent3">
                    <a:lumMod val="75000"/>
                  </a:schemeClr>
                </a:solidFill>
                <a:latin typeface="Berlin Sans FB" panose="020E0602020502020306" pitchFamily="34" charset="0"/>
              </a:rPr>
              <a:t>-11.7% (HSTPS Int’l)</a:t>
            </a:r>
          </a:p>
        </p:txBody>
      </p:sp>
      <p:sp>
        <p:nvSpPr>
          <p:cNvPr id="9" name="TextBox 8"/>
          <p:cNvSpPr txBox="1"/>
          <p:nvPr/>
        </p:nvSpPr>
        <p:spPr>
          <a:xfrm>
            <a:off x="6096000" y="5587383"/>
            <a:ext cx="5517553" cy="830997"/>
          </a:xfrm>
          <a:prstGeom prst="rect">
            <a:avLst/>
          </a:prstGeom>
          <a:noFill/>
        </p:spPr>
        <p:txBody>
          <a:bodyPr wrap="square" rtlCol="0">
            <a:spAutoFit/>
          </a:bodyPr>
          <a:lstStyle/>
          <a:p>
            <a:pPr algn="r"/>
            <a:r>
              <a:rPr lang="en-NZ" sz="4800" dirty="0">
                <a:solidFill>
                  <a:schemeClr val="accent2"/>
                </a:solidFill>
                <a:latin typeface="Berlin Sans FB" panose="020E0602020502020306" pitchFamily="34" charset="0"/>
              </a:rPr>
              <a:t>2.5% (HSTPS </a:t>
            </a:r>
            <a:r>
              <a:rPr lang="en-NZ" sz="4800" dirty="0" err="1">
                <a:solidFill>
                  <a:schemeClr val="accent2"/>
                </a:solidFill>
                <a:latin typeface="Berlin Sans FB" panose="020E0602020502020306" pitchFamily="34" charset="0"/>
              </a:rPr>
              <a:t>Canty</a:t>
            </a:r>
            <a:r>
              <a:rPr lang="en-NZ" sz="4800" dirty="0">
                <a:solidFill>
                  <a:schemeClr val="accent2"/>
                </a:solidFill>
                <a:latin typeface="Berlin Sans FB" panose="020E0602020502020306" pitchFamily="34" charset="0"/>
              </a:rPr>
              <a:t>)</a:t>
            </a:r>
          </a:p>
        </p:txBody>
      </p:sp>
    </p:spTree>
    <p:extLst>
      <p:ext uri="{BB962C8B-B14F-4D97-AF65-F5344CB8AC3E}">
        <p14:creationId xmlns:p14="http://schemas.microsoft.com/office/powerpoint/2010/main" val="34458615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7"/>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P spid="12" grpId="0"/>
      <p:bldP spid="7" grpId="0"/>
      <p:bldP spid="9"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International Market – MBIE Forecasts</a:t>
            </a:r>
          </a:p>
        </p:txBody>
      </p:sp>
      <p:pic>
        <p:nvPicPr>
          <p:cNvPr id="3" name="Picture 2"/>
          <p:cNvPicPr>
            <a:picLocks noChangeAspect="1"/>
          </p:cNvPicPr>
          <p:nvPr/>
        </p:nvPicPr>
        <p:blipFill>
          <a:blip r:embed="rId3"/>
          <a:stretch>
            <a:fillRect/>
          </a:stretch>
        </p:blipFill>
        <p:spPr>
          <a:xfrm>
            <a:off x="838199" y="1576619"/>
            <a:ext cx="8636629" cy="4757802"/>
          </a:xfrm>
          <a:prstGeom prst="rect">
            <a:avLst/>
          </a:prstGeom>
        </p:spPr>
      </p:pic>
      <p:pic>
        <p:nvPicPr>
          <p:cNvPr id="7" name="Picture 6"/>
          <p:cNvPicPr>
            <a:picLocks noChangeAspect="1"/>
          </p:cNvPicPr>
          <p:nvPr/>
        </p:nvPicPr>
        <p:blipFill>
          <a:blip r:embed="rId4"/>
          <a:stretch>
            <a:fillRect/>
          </a:stretch>
        </p:blipFill>
        <p:spPr>
          <a:xfrm>
            <a:off x="838198" y="1576618"/>
            <a:ext cx="8643331" cy="4927595"/>
          </a:xfrm>
          <a:prstGeom prst="rect">
            <a:avLst/>
          </a:prstGeom>
        </p:spPr>
      </p:pic>
    </p:spTree>
    <p:extLst>
      <p:ext uri="{BB962C8B-B14F-4D97-AF65-F5344CB8AC3E}">
        <p14:creationId xmlns:p14="http://schemas.microsoft.com/office/powerpoint/2010/main" val="3327814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xit" presetSubtype="0" fill="hold" nodeType="clickEffect">
                                  <p:stCondLst>
                                    <p:cond delay="0"/>
                                  </p:stCondLst>
                                  <p:childTnLst>
                                    <p:set>
                                      <p:cBhvr>
                                        <p:cTn id="10" dur="1" fill="hold">
                                          <p:stCondLst>
                                            <p:cond delay="0"/>
                                          </p:stCondLst>
                                        </p:cTn>
                                        <p:tgtEl>
                                          <p:spTgt spid="3"/>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xit" presetSubtype="0" fill="hold" nodeType="clickEffect">
                                  <p:stCondLst>
                                    <p:cond delay="0"/>
                                  </p:stCondLst>
                                  <p:childTnLst>
                                    <p:set>
                                      <p:cBhvr>
                                        <p:cTn id="18" dur="1" fill="hold">
                                          <p:stCondLst>
                                            <p:cond delay="0"/>
                                          </p:stCondLst>
                                        </p:cTn>
                                        <p:tgtEl>
                                          <p:spTgt spid="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Domestic Market</a:t>
            </a:r>
          </a:p>
        </p:txBody>
      </p:sp>
      <p:sp>
        <p:nvSpPr>
          <p:cNvPr id="4" name="TextBox 3"/>
          <p:cNvSpPr txBox="1"/>
          <p:nvPr/>
        </p:nvSpPr>
        <p:spPr>
          <a:xfrm>
            <a:off x="421417" y="2001521"/>
            <a:ext cx="5771029" cy="830997"/>
          </a:xfrm>
          <a:prstGeom prst="rect">
            <a:avLst/>
          </a:prstGeom>
          <a:noFill/>
        </p:spPr>
        <p:txBody>
          <a:bodyPr wrap="square" rtlCol="0">
            <a:spAutoFit/>
          </a:bodyPr>
          <a:lstStyle/>
          <a:p>
            <a:pPr algn="r"/>
            <a:r>
              <a:rPr lang="en-NZ" sz="4800" dirty="0">
                <a:solidFill>
                  <a:srgbClr val="00B050"/>
                </a:solidFill>
                <a:latin typeface="Berlin Sans FB" panose="020E0602020502020306" pitchFamily="34" charset="0"/>
              </a:rPr>
              <a:t>3.7% (TIA Objective)</a:t>
            </a:r>
          </a:p>
        </p:txBody>
      </p:sp>
      <p:sp>
        <p:nvSpPr>
          <p:cNvPr id="5" name="TextBox 4"/>
          <p:cNvSpPr txBox="1"/>
          <p:nvPr/>
        </p:nvSpPr>
        <p:spPr>
          <a:xfrm>
            <a:off x="1512795" y="2727852"/>
            <a:ext cx="5190640" cy="830997"/>
          </a:xfrm>
          <a:prstGeom prst="rect">
            <a:avLst/>
          </a:prstGeom>
          <a:noFill/>
        </p:spPr>
        <p:txBody>
          <a:bodyPr wrap="square" rtlCol="0">
            <a:spAutoFit/>
          </a:bodyPr>
          <a:lstStyle/>
          <a:p>
            <a:pPr algn="r"/>
            <a:r>
              <a:rPr lang="en-NZ" sz="4800" dirty="0">
                <a:solidFill>
                  <a:schemeClr val="accent4">
                    <a:lumMod val="75000"/>
                  </a:schemeClr>
                </a:solidFill>
                <a:latin typeface="Berlin Sans FB" panose="020E0602020502020306" pitchFamily="34" charset="0"/>
              </a:rPr>
              <a:t>2.5% (HSTPS YTD)</a:t>
            </a:r>
          </a:p>
        </p:txBody>
      </p:sp>
      <p:sp>
        <p:nvSpPr>
          <p:cNvPr id="8" name="TextBox 7"/>
          <p:cNvSpPr txBox="1"/>
          <p:nvPr/>
        </p:nvSpPr>
        <p:spPr>
          <a:xfrm>
            <a:off x="2864223" y="3442259"/>
            <a:ext cx="8545605" cy="830997"/>
          </a:xfrm>
          <a:prstGeom prst="rect">
            <a:avLst/>
          </a:prstGeom>
          <a:noFill/>
        </p:spPr>
        <p:txBody>
          <a:bodyPr wrap="square" rtlCol="0">
            <a:spAutoFit/>
          </a:bodyPr>
          <a:lstStyle/>
          <a:p>
            <a:r>
              <a:rPr lang="en-NZ" sz="4800" dirty="0">
                <a:solidFill>
                  <a:srgbClr val="0070C0"/>
                </a:solidFill>
                <a:latin typeface="Berlin Sans FB" panose="020E0602020502020306" pitchFamily="34" charset="0"/>
              </a:rPr>
              <a:t>65k (HSTPS website – AK, WG)</a:t>
            </a:r>
          </a:p>
        </p:txBody>
      </p:sp>
    </p:spTree>
    <p:extLst>
      <p:ext uri="{BB962C8B-B14F-4D97-AF65-F5344CB8AC3E}">
        <p14:creationId xmlns:p14="http://schemas.microsoft.com/office/powerpoint/2010/main" val="2530877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NZ" dirty="0"/>
              <a:t>What are we up to?</a:t>
            </a:r>
          </a:p>
        </p:txBody>
      </p:sp>
      <p:sp>
        <p:nvSpPr>
          <p:cNvPr id="3" name="Content Placeholder 2"/>
          <p:cNvSpPr>
            <a:spLocks noGrp="1"/>
          </p:cNvSpPr>
          <p:nvPr>
            <p:ph idx="1"/>
          </p:nvPr>
        </p:nvSpPr>
        <p:spPr>
          <a:xfrm>
            <a:off x="838200" y="1825624"/>
            <a:ext cx="10515600" cy="4727575"/>
          </a:xfrm>
        </p:spPr>
        <p:txBody>
          <a:bodyPr>
            <a:normAutofit/>
          </a:bodyPr>
          <a:lstStyle/>
          <a:p>
            <a:r>
              <a:rPr lang="en-US" dirty="0"/>
              <a:t>Hurunui Tourism</a:t>
            </a:r>
          </a:p>
          <a:p>
            <a:pPr lvl="1"/>
            <a:r>
              <a:rPr lang="en-US" dirty="0"/>
              <a:t>Strategy 2017-2022</a:t>
            </a:r>
          </a:p>
          <a:p>
            <a:pPr lvl="1"/>
            <a:r>
              <a:rPr lang="en-US" dirty="0"/>
              <a:t>Destination Development</a:t>
            </a:r>
          </a:p>
          <a:p>
            <a:pPr lvl="1"/>
            <a:r>
              <a:rPr lang="en-US" dirty="0"/>
              <a:t>Sales &amp; Digital focus</a:t>
            </a:r>
          </a:p>
          <a:p>
            <a:pPr lvl="1"/>
            <a:r>
              <a:rPr lang="en-US" dirty="0"/>
              <a:t>APT, OAS touring routes</a:t>
            </a:r>
          </a:p>
          <a:p>
            <a:pPr marL="457200" lvl="1" indent="0">
              <a:buNone/>
            </a:pPr>
            <a:endParaRPr lang="en-US" dirty="0"/>
          </a:p>
          <a:p>
            <a:r>
              <a:rPr lang="en-US" dirty="0"/>
              <a:t>Hanmer Springs Thermal Pools &amp; Spa</a:t>
            </a:r>
          </a:p>
          <a:p>
            <a:pPr lvl="1"/>
            <a:r>
              <a:rPr lang="en-US" dirty="0"/>
              <a:t>Budget</a:t>
            </a:r>
          </a:p>
          <a:p>
            <a:pPr lvl="1"/>
            <a:r>
              <a:rPr lang="en-US" dirty="0"/>
              <a:t>Continue International, Christchurch, North Island marketing - digital</a:t>
            </a:r>
          </a:p>
          <a:p>
            <a:pPr lvl="1"/>
            <a:r>
              <a:rPr lang="en-US" dirty="0"/>
              <a:t>New website</a:t>
            </a:r>
          </a:p>
          <a:p>
            <a:pPr lvl="1"/>
            <a:r>
              <a:rPr lang="en-US" dirty="0"/>
              <a:t>Database development</a:t>
            </a:r>
          </a:p>
          <a:p>
            <a:pPr lvl="1"/>
            <a:endParaRPr lang="en-US" dirty="0"/>
          </a:p>
          <a:p>
            <a:pPr lvl="1"/>
            <a:endParaRPr lang="en-US" dirty="0"/>
          </a:p>
          <a:p>
            <a:pPr lvl="1"/>
            <a:endParaRPr lang="en-US" dirty="0"/>
          </a:p>
          <a:p>
            <a:pPr lvl="1"/>
            <a:endParaRPr lang="en-NZ" dirty="0"/>
          </a:p>
        </p:txBody>
      </p:sp>
      <p:sp>
        <p:nvSpPr>
          <p:cNvPr id="5" name="Rectangle 4"/>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7" name="Rectangle 5"/>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Tree>
    <p:extLst>
      <p:ext uri="{BB962C8B-B14F-4D97-AF65-F5344CB8AC3E}">
        <p14:creationId xmlns:p14="http://schemas.microsoft.com/office/powerpoint/2010/main" val="6563017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1006</TotalTime>
  <Words>820</Words>
  <Application>Microsoft Office PowerPoint</Application>
  <PresentationFormat>Widescreen</PresentationFormat>
  <Paragraphs>108</Paragraphs>
  <Slides>5</Slides>
  <Notes>5</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Berlin Sans FB</vt:lpstr>
      <vt:lpstr>Calibri</vt:lpstr>
      <vt:lpstr>Calibri Light</vt:lpstr>
      <vt:lpstr>Office Theme</vt:lpstr>
      <vt:lpstr>Tourism Market Update – July 2018</vt:lpstr>
      <vt:lpstr>Current Situation</vt:lpstr>
      <vt:lpstr>International Market – MBIE Forecasts</vt:lpstr>
      <vt:lpstr>Domestic Market</vt:lpstr>
      <vt:lpstr>What are we up to?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Tourism Market Update</dc:title>
  <dc:creator>Shane Adcock</dc:creator>
  <cp:lastModifiedBy>Kirsty Cooksey</cp:lastModifiedBy>
  <cp:revision>61</cp:revision>
  <cp:lastPrinted>2016-06-20T22:23:30Z</cp:lastPrinted>
  <dcterms:created xsi:type="dcterms:W3CDTF">2015-06-01T03:40:02Z</dcterms:created>
  <dcterms:modified xsi:type="dcterms:W3CDTF">2018-07-07T03:30:57Z</dcterms:modified>
</cp:coreProperties>
</file>